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4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4.xml" ContentType="application/vnd.openxmlformats-officedocument.presentationml.tags+xml"/>
  <Override PartName="/ppt/notesSlides/notesSlide52.xml" ContentType="application/vnd.openxmlformats-officedocument.presentationml.notesSlide+xml"/>
  <Override PartName="/ppt/tags/tag95.xml" ContentType="application/vnd.openxmlformats-officedocument.presentationml.tags+xml"/>
  <Override PartName="/ppt/notesSlides/notesSlide53.xml" ContentType="application/vnd.openxmlformats-officedocument.presentationml.notesSlide+xml"/>
  <Override PartName="/ppt/tags/tag96.xml" ContentType="application/vnd.openxmlformats-officedocument.presentationml.tags+xml"/>
  <Override PartName="/ppt/notesSlides/notesSlide54.xml" ContentType="application/vnd.openxmlformats-officedocument.presentationml.notesSlide+xml"/>
  <Override PartName="/ppt/tags/tag97.xml" ContentType="application/vnd.openxmlformats-officedocument.presentationml.tags+xml"/>
  <Override PartName="/ppt/notesSlides/notesSlide55.xml" ContentType="application/vnd.openxmlformats-officedocument.presentationml.notesSlide+xml"/>
  <Override PartName="/ppt/tags/tag98.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333" r:id="rId2"/>
    <p:sldId id="335" r:id="rId3"/>
    <p:sldId id="364" r:id="rId4"/>
    <p:sldId id="336" r:id="rId5"/>
    <p:sldId id="316" r:id="rId6"/>
    <p:sldId id="381" r:id="rId7"/>
    <p:sldId id="319" r:id="rId8"/>
    <p:sldId id="396" r:id="rId9"/>
    <p:sldId id="382" r:id="rId10"/>
    <p:sldId id="383" r:id="rId11"/>
    <p:sldId id="410" r:id="rId12"/>
    <p:sldId id="411" r:id="rId13"/>
    <p:sldId id="384" r:id="rId14"/>
    <p:sldId id="337" r:id="rId15"/>
    <p:sldId id="399" r:id="rId16"/>
    <p:sldId id="397" r:id="rId17"/>
    <p:sldId id="398" r:id="rId18"/>
    <p:sldId id="400" r:id="rId19"/>
    <p:sldId id="401" r:id="rId20"/>
    <p:sldId id="402" r:id="rId21"/>
    <p:sldId id="403" r:id="rId22"/>
    <p:sldId id="404" r:id="rId23"/>
    <p:sldId id="420" r:id="rId24"/>
    <p:sldId id="417" r:id="rId25"/>
    <p:sldId id="418" r:id="rId26"/>
    <p:sldId id="419" r:id="rId27"/>
    <p:sldId id="338" r:id="rId28"/>
    <p:sldId id="385" r:id="rId29"/>
    <p:sldId id="405" r:id="rId30"/>
    <p:sldId id="386" r:id="rId31"/>
    <p:sldId id="408" r:id="rId32"/>
    <p:sldId id="407" r:id="rId33"/>
    <p:sldId id="412" r:id="rId34"/>
    <p:sldId id="365" r:id="rId35"/>
    <p:sldId id="387" r:id="rId36"/>
    <p:sldId id="388" r:id="rId37"/>
    <p:sldId id="389" r:id="rId38"/>
    <p:sldId id="368" r:id="rId39"/>
    <p:sldId id="390" r:id="rId40"/>
    <p:sldId id="421" r:id="rId41"/>
    <p:sldId id="391" r:id="rId42"/>
    <p:sldId id="413" r:id="rId43"/>
    <p:sldId id="370" r:id="rId44"/>
    <p:sldId id="373" r:id="rId45"/>
    <p:sldId id="392" r:id="rId46"/>
    <p:sldId id="393" r:id="rId47"/>
    <p:sldId id="394" r:id="rId48"/>
    <p:sldId id="409" r:id="rId49"/>
    <p:sldId id="379" r:id="rId50"/>
    <p:sldId id="369" r:id="rId51"/>
    <p:sldId id="362" r:id="rId52"/>
    <p:sldId id="339" r:id="rId53"/>
    <p:sldId id="395" r:id="rId54"/>
    <p:sldId id="363" r:id="rId55"/>
    <p:sldId id="414" r:id="rId56"/>
    <p:sldId id="415" r:id="rId57"/>
    <p:sldId id="416"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290304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88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25149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5579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9420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3239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325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46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2104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0258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8190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5794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9859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0586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5129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5809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670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9064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53837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2018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78778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8834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6689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30203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86875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9127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0003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28687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97015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4221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6058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8241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105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7843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11628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14803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08205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17418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4903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6952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33156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47967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719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21560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2028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6935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61954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87325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1990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4263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5168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78268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7696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8895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72055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8906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2675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0.xml"/><Relationship Id="rId7"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9.xml"/><Relationship Id="rId7" Type="http://schemas.openxmlformats.org/officeDocument/2006/relationships/image" Target="../media/image4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2.xml"/><Relationship Id="rId7" Type="http://schemas.openxmlformats.org/officeDocument/2006/relationships/hyperlink" Target="../&#23454;&#29616;&#21450;&#27979;&#35797;&#38454;&#27573;/SE2020-G01-&#27979;&#35797;&#29992;&#20363;.doc"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75.xml"/><Relationship Id="rId7" Type="http://schemas.openxmlformats.org/officeDocument/2006/relationships/image" Target="../media/image4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48.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png"/><Relationship Id="rId5" Type="http://schemas.openxmlformats.org/officeDocument/2006/relationships/notesSlide" Target="../notesSlides/notesSlide47.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49.jp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93.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9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3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p:blipFill>
        <p:spPr>
          <a:xfrm>
            <a:off x="6699250" y="1066799"/>
            <a:ext cx="5046133" cy="5359401"/>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296751103"/>
              </p:ext>
            </p:extLst>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pitchFamily="2" charset="-122"/>
                        <a:ea typeface="等线" panose="02010600030101010101" pitchFamily="2"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pitchFamily="2" charset="-122"/>
                        <a:ea typeface="等线" panose="02010600030101010101" pitchFamily="2"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pitchFamily="2" charset="-122"/>
                        <a:ea typeface="等线"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893768106"/>
      </p:ext>
    </p:extLst>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p:blipFill>
        <p:spPr>
          <a:xfrm>
            <a:off x="3094936" y="1102218"/>
            <a:ext cx="6116798" cy="5615804"/>
          </a:xfrm>
          <a:prstGeom prst="rect">
            <a:avLst/>
          </a:prstGeom>
        </p:spPr>
      </p:pic>
    </p:spTree>
    <p:extLst>
      <p:ext uri="{BB962C8B-B14F-4D97-AF65-F5344CB8AC3E}">
        <p14:creationId xmlns:p14="http://schemas.microsoft.com/office/powerpoint/2010/main" val="2755916360"/>
      </p:ext>
    </p:extLst>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p:blipFill>
        <p:spPr>
          <a:xfrm>
            <a:off x="6478059" y="613916"/>
            <a:ext cx="5434126" cy="6244084"/>
          </a:xfrm>
          <a:prstGeom prst="rect">
            <a:avLst/>
          </a:prstGeom>
        </p:spPr>
      </p:pic>
    </p:spTree>
    <p:extLst>
      <p:ext uri="{BB962C8B-B14F-4D97-AF65-F5344CB8AC3E}">
        <p14:creationId xmlns:p14="http://schemas.microsoft.com/office/powerpoint/2010/main" val="1327316910"/>
      </p:ext>
    </p:extLst>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6"/>
          <a:srcRect l="28681" t="16127" r="29791" b="9276"/>
          <a:stretch/>
        </p:blipFill>
        <p:spPr>
          <a:xfrm>
            <a:off x="340131" y="1532466"/>
            <a:ext cx="5063067" cy="497840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extLst>
      <p:ext uri="{BB962C8B-B14F-4D97-AF65-F5344CB8AC3E}">
        <p14:creationId xmlns:p14="http://schemas.microsoft.com/office/powerpoint/2010/main" val="1399854379"/>
      </p:ext>
    </p:extLst>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8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84778"/>
      </p:ext>
    </p:extLst>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4275758"/>
      </p:ext>
    </p:extLst>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p:blipFill>
        <p:spPr>
          <a:xfrm>
            <a:off x="118534" y="1387550"/>
            <a:ext cx="6724913" cy="5284258"/>
          </a:xfrm>
          <a:prstGeom prst="rect">
            <a:avLst/>
          </a:prstGeom>
        </p:spPr>
      </p:pic>
    </p:spTree>
    <p:extLst>
      <p:ext uri="{BB962C8B-B14F-4D97-AF65-F5344CB8AC3E}">
        <p14:creationId xmlns:p14="http://schemas.microsoft.com/office/powerpoint/2010/main" val="3437484603"/>
      </p:ext>
    </p:extLst>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323911"/>
      </p:ext>
    </p:extLst>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79698"/>
      </p:ext>
    </p:extLst>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830436"/>
      </p:ext>
    </p:extLst>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277063"/>
      </p:ext>
    </p:extLst>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12134"/>
      </p:ext>
    </p:extLst>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7"/>
          <a:srcRect l="33819" t="16762" r="30000" b="3695"/>
          <a:stretch/>
        </p:blipFill>
        <p:spPr>
          <a:xfrm>
            <a:off x="3548537" y="940058"/>
            <a:ext cx="4826001" cy="5807875"/>
          </a:xfrm>
          <a:prstGeom prst="rect">
            <a:avLst/>
          </a:prstGeom>
        </p:spPr>
      </p:pic>
    </p:spTree>
    <p:extLst>
      <p:ext uri="{BB962C8B-B14F-4D97-AF65-F5344CB8AC3E}">
        <p14:creationId xmlns:p14="http://schemas.microsoft.com/office/powerpoint/2010/main" val="4247661852"/>
      </p:ext>
    </p:extLst>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249546"/>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希望在具体的内容页面当中依旧可以看到最新的游戏资讯；</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界面交互再多些交互</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希望可以的话，就加入一个用户个人界面</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颜色色泽昏暗一些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5833191"/>
      </p:ext>
    </p:extLst>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165697"/>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界面协调整洁</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数据可以清晰观看</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数据以各种各样的形式呈现出来</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可自由切换身份</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7186727"/>
      </p:ext>
    </p:extLst>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p:cNvSpPr/>
          <p:nvPr/>
        </p:nvSpPr>
        <p:spPr>
          <a:xfrm>
            <a:off x="904198" y="2213352"/>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游戏显示列表的游戏模块太大了，希望有所调整</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游戏相关资讯最好做成实时显示的</a:t>
            </a:r>
          </a:p>
          <a:p>
            <a:pPr marL="342900" lvl="0" indent="-342900" algn="just">
              <a:spcAft>
                <a:spcPts val="0"/>
              </a:spcAft>
              <a:buFont typeface="+mj-lt"/>
              <a:buAutoNum type="arabicPeriod"/>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对于新闻模块希望有些轮播效果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36233013"/>
      </p:ext>
    </p:extLst>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p:blipFill>
        <p:spPr>
          <a:xfrm>
            <a:off x="5655734" y="1227666"/>
            <a:ext cx="5037667" cy="5350934"/>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001504099"/>
              </p:ext>
            </p:extLst>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07727962"/>
      </p:ext>
    </p:extLst>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extLst>
      <p:ext uri="{BB962C8B-B14F-4D97-AF65-F5344CB8AC3E}">
        <p14:creationId xmlns:p14="http://schemas.microsoft.com/office/powerpoint/2010/main" val="1604294920"/>
      </p:ext>
    </p:extLst>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extLst>
      <p:ext uri="{BB962C8B-B14F-4D97-AF65-F5344CB8AC3E}">
        <p14:creationId xmlns:p14="http://schemas.microsoft.com/office/powerpoint/2010/main" val="237855094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4126153744"/>
              </p:ext>
            </p:extLst>
          </p:nvPr>
        </p:nvGraphicFramePr>
        <p:xfrm>
          <a:off x="127000" y="2011539"/>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186357466"/>
      </p:ext>
    </p:extLst>
  </p:cSld>
  <p:clrMapOvr>
    <a:masterClrMapping/>
  </p:clrMapOvr>
  <p:transition spd="slow" advTm="3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p:blipFill>
        <p:spPr>
          <a:xfrm>
            <a:off x="2567325" y="1168580"/>
            <a:ext cx="6129867" cy="5429310"/>
          </a:xfrm>
          <a:prstGeom prst="rect">
            <a:avLst/>
          </a:prstGeom>
        </p:spPr>
      </p:pic>
    </p:spTree>
    <p:extLst>
      <p:ext uri="{BB962C8B-B14F-4D97-AF65-F5344CB8AC3E}">
        <p14:creationId xmlns:p14="http://schemas.microsoft.com/office/powerpoint/2010/main" val="3888343016"/>
      </p:ext>
    </p:extLst>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379618"/>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pitchFamily="49"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indent="2667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9085860"/>
      </p:ext>
    </p:extLst>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extLst>
      <p:ext uri="{BB962C8B-B14F-4D97-AF65-F5344CB8AC3E}">
        <p14:creationId xmlns:p14="http://schemas.microsoft.com/office/powerpoint/2010/main" val="355578107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p:blipFill>
        <p:spPr>
          <a:xfrm>
            <a:off x="5799665" y="1305145"/>
            <a:ext cx="6206067" cy="5393268"/>
          </a:xfrm>
          <a:prstGeom prst="rect">
            <a:avLst/>
          </a:prstGeom>
        </p:spPr>
      </p:pic>
    </p:spTree>
    <p:extLst>
      <p:ext uri="{BB962C8B-B14F-4D97-AF65-F5344CB8AC3E}">
        <p14:creationId xmlns:p14="http://schemas.microsoft.com/office/powerpoint/2010/main" val="1122441606"/>
      </p:ext>
    </p:extLst>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spTree>
    <p:extLst>
      <p:ext uri="{BB962C8B-B14F-4D97-AF65-F5344CB8AC3E}">
        <p14:creationId xmlns:p14="http://schemas.microsoft.com/office/powerpoint/2010/main" val="3741784456"/>
      </p:ext>
    </p:extLst>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内部代码走查</a:t>
            </a:r>
            <a:endParaRPr lang="zh-CN" altLang="en-US" sz="1200" dirty="0"/>
          </a:p>
        </p:txBody>
      </p:sp>
    </p:spTree>
    <p:extLst>
      <p:ext uri="{BB962C8B-B14F-4D97-AF65-F5344CB8AC3E}">
        <p14:creationId xmlns:p14="http://schemas.microsoft.com/office/powerpoint/2010/main" val="3220589063"/>
      </p:ext>
    </p:extLst>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extLst>
      <p:ext uri="{BB962C8B-B14F-4D97-AF65-F5344CB8AC3E}">
        <p14:creationId xmlns:p14="http://schemas.microsoft.com/office/powerpoint/2010/main" val="338765765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p:blipFill>
        <p:spPr>
          <a:xfrm>
            <a:off x="2211725" y="1015999"/>
            <a:ext cx="5046134" cy="5444067"/>
          </a:xfrm>
          <a:prstGeom prst="rect">
            <a:avLst/>
          </a:prstGeom>
        </p:spPr>
      </p:pic>
      <p:pic>
        <p:nvPicPr>
          <p:cNvPr id="4" name="图片 3"/>
          <p:cNvPicPr>
            <a:picLocks noChangeAspect="1"/>
          </p:cNvPicPr>
          <p:nvPr/>
        </p:nvPicPr>
        <p:blipFill rotWithShape="1">
          <a:blip r:embed="rId8"/>
          <a:srcRect l="31250" t="18918" r="29931" b="11180"/>
          <a:stretch/>
        </p:blipFill>
        <p:spPr>
          <a:xfrm>
            <a:off x="6402651" y="953863"/>
            <a:ext cx="5586149" cy="5506203"/>
          </a:xfrm>
          <a:prstGeom prst="rect">
            <a:avLst/>
          </a:prstGeom>
        </p:spPr>
      </p:pic>
    </p:spTree>
    <p:extLst>
      <p:ext uri="{BB962C8B-B14F-4D97-AF65-F5344CB8AC3E}">
        <p14:creationId xmlns:p14="http://schemas.microsoft.com/office/powerpoint/2010/main" val="1797628855"/>
      </p:ext>
    </p:extLst>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3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测试用例</a:t>
            </a:r>
            <a:endParaRPr lang="zh-CN" altLang="en-US" sz="1200" dirty="0"/>
          </a:p>
        </p:txBody>
      </p:sp>
      <p:pic>
        <p:nvPicPr>
          <p:cNvPr id="5" name="图片 4"/>
          <p:cNvPicPr>
            <a:picLocks noChangeAspect="1"/>
          </p:cNvPicPr>
          <p:nvPr/>
        </p:nvPicPr>
        <p:blipFill rotWithShape="1">
          <a:blip r:embed="rId8"/>
          <a:srcRect l="29166" t="17523" r="30347" b="4583"/>
          <a:stretch/>
        </p:blipFill>
        <p:spPr>
          <a:xfrm>
            <a:off x="2150168" y="953863"/>
            <a:ext cx="5417276" cy="5705330"/>
          </a:xfrm>
          <a:prstGeom prst="rect">
            <a:avLst/>
          </a:prstGeom>
        </p:spPr>
      </p:pic>
      <p:pic>
        <p:nvPicPr>
          <p:cNvPr id="8" name="图片 7"/>
          <p:cNvPicPr>
            <a:picLocks noChangeAspect="1"/>
          </p:cNvPicPr>
          <p:nvPr/>
        </p:nvPicPr>
        <p:blipFill rotWithShape="1">
          <a:blip r:embed="rId9"/>
          <a:srcRect l="29028" t="16255" r="29861" b="3822"/>
          <a:stretch/>
        </p:blipFill>
        <p:spPr>
          <a:xfrm>
            <a:off x="6511538" y="785578"/>
            <a:ext cx="5513725" cy="5867647"/>
          </a:xfrm>
          <a:prstGeom prst="rect">
            <a:avLst/>
          </a:prstGeom>
        </p:spPr>
      </p:pic>
    </p:spTree>
    <p:extLst>
      <p:ext uri="{BB962C8B-B14F-4D97-AF65-F5344CB8AC3E}">
        <p14:creationId xmlns:p14="http://schemas.microsoft.com/office/powerpoint/2010/main" val="1651854499"/>
      </p:ext>
    </p:extLst>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p:blipFill>
        <p:spPr>
          <a:xfrm>
            <a:off x="685798" y="1345843"/>
            <a:ext cx="5012267" cy="5283557"/>
          </a:xfrm>
          <a:prstGeom prst="rect">
            <a:avLst/>
          </a:prstGeom>
        </p:spPr>
      </p:pic>
      <p:pic>
        <p:nvPicPr>
          <p:cNvPr id="4" name="图片 3"/>
          <p:cNvPicPr>
            <a:picLocks noChangeAspect="1"/>
          </p:cNvPicPr>
          <p:nvPr/>
        </p:nvPicPr>
        <p:blipFill rotWithShape="1">
          <a:blip r:embed="rId8"/>
          <a:srcRect l="24097" t="21582" r="25000" b="11053"/>
          <a:stretch/>
        </p:blipFill>
        <p:spPr>
          <a:xfrm>
            <a:off x="5764066" y="1629477"/>
            <a:ext cx="6206067" cy="4495800"/>
          </a:xfrm>
          <a:prstGeom prst="rect">
            <a:avLst/>
          </a:prstGeom>
        </p:spPr>
      </p:pic>
    </p:spTree>
    <p:extLst>
      <p:ext uri="{BB962C8B-B14F-4D97-AF65-F5344CB8AC3E}">
        <p14:creationId xmlns:p14="http://schemas.microsoft.com/office/powerpoint/2010/main" val="1125895939"/>
      </p:ext>
    </p:extLst>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7"/>
          <a:srcRect l="28820" t="27292" r="30000" b="3315"/>
          <a:stretch/>
        </p:blipFill>
        <p:spPr>
          <a:xfrm>
            <a:off x="6417733" y="1100847"/>
            <a:ext cx="5667445" cy="5227810"/>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1920324906"/>
              </p:ext>
            </p:extLst>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3354402690"/>
      </p:ext>
    </p:extLst>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extLst>
      <p:ext uri="{BB962C8B-B14F-4D97-AF65-F5344CB8AC3E}">
        <p14:creationId xmlns:p14="http://schemas.microsoft.com/office/powerpoint/2010/main" val="3342378448"/>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extLst>
      <p:ext uri="{BB962C8B-B14F-4D97-AF65-F5344CB8AC3E}">
        <p14:creationId xmlns:p14="http://schemas.microsoft.com/office/powerpoint/2010/main" val="243991941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spTree>
    <p:extLst>
      <p:ext uri="{BB962C8B-B14F-4D97-AF65-F5344CB8AC3E}">
        <p14:creationId xmlns:p14="http://schemas.microsoft.com/office/powerpoint/2010/main" val="1440495037"/>
      </p:ext>
    </p:extLst>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759242"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a:latin typeface="+mn-ea"/>
              </a:rPr>
              <a:t>用</a:t>
            </a:r>
            <a:r>
              <a:rPr lang="zh-CN" altLang="en-US" sz="2400" b="1" dirty="0" smtClean="0">
                <a:latin typeface="+mn-ea"/>
              </a:rPr>
              <a:t>户亲自测试与测试结果</a:t>
            </a:r>
            <a:endParaRPr lang="zh-CN" altLang="en-US" sz="1200" dirty="0"/>
          </a:p>
        </p:txBody>
      </p:sp>
    </p:spTree>
    <p:extLst>
      <p:ext uri="{BB962C8B-B14F-4D97-AF65-F5344CB8AC3E}">
        <p14:creationId xmlns:p14="http://schemas.microsoft.com/office/powerpoint/2010/main" val="948388236"/>
      </p:ext>
    </p:extLst>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spTree>
    <p:extLst>
      <p:ext uri="{BB962C8B-B14F-4D97-AF65-F5344CB8AC3E}">
        <p14:creationId xmlns:p14="http://schemas.microsoft.com/office/powerpoint/2010/main" val="2119098824"/>
      </p:ext>
    </p:extLst>
  </p:cSld>
  <p:clrMapOvr>
    <a:masterClrMapping/>
  </p:clrMapOvr>
  <p:transition spd="slow" advTm="3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用户反馈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p:blipFill>
        <p:spPr>
          <a:xfrm>
            <a:off x="3382951" y="1335469"/>
            <a:ext cx="4789637" cy="4304085"/>
          </a:xfrm>
          <a:prstGeom prst="rect">
            <a:avLst/>
          </a:prstGeom>
        </p:spPr>
      </p:pic>
    </p:spTree>
    <p:extLst>
      <p:ext uri="{BB962C8B-B14F-4D97-AF65-F5344CB8AC3E}">
        <p14:creationId xmlns:p14="http://schemas.microsoft.com/office/powerpoint/2010/main" val="39588488"/>
      </p:ext>
    </p:extLst>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extLst>
      <p:ext uri="{BB962C8B-B14F-4D97-AF65-F5344CB8AC3E}">
        <p14:creationId xmlns:p14="http://schemas.microsoft.com/office/powerpoint/2010/main" val="335154506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p:blipFill>
        <p:spPr>
          <a:xfrm>
            <a:off x="7511599" y="726829"/>
            <a:ext cx="4476235" cy="588563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995864073"/>
              </p:ext>
            </p:extLst>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extLst>
      <p:ext uri="{BB962C8B-B14F-4D97-AF65-F5344CB8AC3E}">
        <p14:creationId xmlns:p14="http://schemas.microsoft.com/office/powerpoint/2010/main" val="701342163"/>
      </p:ext>
    </p:extLst>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extLst>
      <p:ext uri="{BB962C8B-B14F-4D97-AF65-F5344CB8AC3E}">
        <p14:creationId xmlns:p14="http://schemas.microsoft.com/office/powerpoint/2010/main" val="3261932636"/>
      </p:ext>
    </p:extLst>
  </p:cSld>
  <p:clrMapOvr>
    <a:masterClrMapping/>
  </p:clrMapOvr>
  <p:transition spd="slow" advTm="3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extLst>
              <p:ext uri="{D42A27DB-BD31-4B8C-83A1-F6EECF244321}">
                <p14:modId xmlns:p14="http://schemas.microsoft.com/office/powerpoint/2010/main" val="343090679"/>
              </p:ext>
            </p:extLst>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850906"/>
                <a:gridCol w="1850906"/>
                <a:gridCol w="1850906"/>
                <a:gridCol w="1850906"/>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extLst>
      <p:ext uri="{BB962C8B-B14F-4D97-AF65-F5344CB8AC3E}">
        <p14:creationId xmlns:p14="http://schemas.microsoft.com/office/powerpoint/2010/main" val="1106318384"/>
      </p:ext>
    </p:extLst>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extLst>
      <p:ext uri="{BB962C8B-B14F-4D97-AF65-F5344CB8AC3E}">
        <p14:creationId xmlns:p14="http://schemas.microsoft.com/office/powerpoint/2010/main" val="416173337"/>
      </p:ext>
    </p:extLst>
  </p:cSld>
  <p:clrMapOvr>
    <a:masterClrMapping/>
  </p:clrMapOvr>
  <p:transition spd="slow" advTm="3000">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98621976"/>
      </p:ext>
    </p:extLst>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3785652"/>
          </a:xfrm>
          <a:prstGeom prst="rect">
            <a:avLst/>
          </a:prstGeom>
        </p:spPr>
        <p:txBody>
          <a:bodyPr wrap="square">
            <a:spAutoFit/>
          </a:bodyPr>
          <a:lstStyle/>
          <a:p>
            <a:pPr algn="just">
              <a:spcAft>
                <a:spcPts val="0"/>
              </a:spcAft>
            </a:pPr>
            <a:r>
              <a:rPr lang="zh-CN" altLang="en-US" sz="2000" dirty="0" smtClean="0">
                <a:ea typeface="等线" panose="02010600030101010101" pitchFamily="2" charset="-122"/>
                <a:cs typeface="Times New Roman" panose="02020603050405020304" pitchFamily="18" charset="0"/>
              </a:rPr>
              <a:t>李磊：</a:t>
            </a:r>
            <a:endParaRPr lang="en-US" altLang="zh-CN" sz="2000" dirty="0" smtClean="0">
              <a:ea typeface="等线" panose="02010600030101010101" pitchFamily="2" charset="-122"/>
              <a:cs typeface="Times New Roman" panose="02020603050405020304" pitchFamily="18" charset="0"/>
            </a:endParaRPr>
          </a:p>
          <a:p>
            <a:pPr algn="just">
              <a:spcAft>
                <a:spcPts val="0"/>
              </a:spcAft>
            </a:pPr>
            <a:r>
              <a:rPr lang="en-US" altLang="zh-CN" sz="2000" dirty="0" smtClean="0">
                <a:ea typeface="等线" panose="02010600030101010101" pitchFamily="2" charset="-122"/>
                <a:cs typeface="Times New Roman" panose="02020603050405020304" pitchFamily="18" charset="0"/>
              </a:rPr>
              <a:t>       </a:t>
            </a:r>
            <a:r>
              <a:rPr lang="zh-CN" altLang="zh-CN" sz="2000" dirty="0" smtClean="0">
                <a:ea typeface="等线" panose="02010600030101010101" pitchFamily="2" charset="-122"/>
                <a:cs typeface="Times New Roman" panose="02020603050405020304" pitchFamily="18" charset="0"/>
              </a:rPr>
              <a:t>首</a:t>
            </a:r>
            <a:r>
              <a:rPr lang="zh-CN" altLang="zh-CN" sz="2000" dirty="0">
                <a:ea typeface="等线" panose="02010600030101010101" pitchFamily="2" charset="-122"/>
                <a:cs typeface="Times New Roman" panose="02020603050405020304" pitchFamily="18" charset="0"/>
              </a:rPr>
              <a:t>先，我认为一个优秀的小组成员一同共事真的对项目的顺利进展起到非常重要作用。上个学期的小组经历让我记忆犹新，而今年有幸碰上了一群可靠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a:t>
            </a:r>
            <a:r>
              <a:rPr lang="zh-CN" altLang="zh-CN" sz="2000" dirty="0"/>
              <a:t> </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dirty="0" smtClean="0">
                <a:ea typeface="等线" panose="02010600030101010101" pitchFamily="2" charset="-122"/>
                <a:cs typeface="Times New Roman" panose="02020603050405020304" pitchFamily="18" charset="0"/>
              </a:rPr>
              <a:t>       </a:t>
            </a:r>
            <a:r>
              <a:rPr lang="zh-CN" altLang="zh-CN" sz="2000" dirty="0" smtClean="0">
                <a:ea typeface="等线" panose="02010600030101010101" pitchFamily="2" charset="-122"/>
                <a:cs typeface="Times New Roman" panose="02020603050405020304" pitchFamily="18" charset="0"/>
              </a:rPr>
              <a:t>其</a:t>
            </a:r>
            <a:r>
              <a:rPr lang="zh-CN" altLang="zh-CN" sz="2000" dirty="0">
                <a:ea typeface="等线" panose="02010600030101010101" pitchFamily="2" charset="-122"/>
                <a:cs typeface="Times New Roman" panose="02020603050405020304" pitchFamily="18" charset="0"/>
              </a:rPr>
              <a:t>次，在整个项目过程中，我们小组也遇到过不少波折，在项目开展初期我们就被扣除了大量分数，这无疑对我们小组一大打击，我们的项目经理及时调动组员积极性，并及时拿下为杨枨老师出题的机会，再通过我们小组成员合作出题拿回了宝贵分数，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a:t>
            </a:r>
            <a:r>
              <a:rPr lang="zh-CN" altLang="zh-CN" sz="2000" dirty="0"/>
              <a:t> </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06926202"/>
      </p:ext>
    </p:extLst>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pitchFamily="2" charset="-122"/>
                <a:cs typeface="Times New Roman" panose="02020603050405020304" pitchFamily="18" charset="0"/>
              </a:rPr>
              <a:t>陈安：</a:t>
            </a:r>
            <a:endParaRPr lang="en-US" altLang="zh-CN" sz="2000" dirty="0" smtClean="0">
              <a:ea typeface="等线" panose="02010600030101010101" pitchFamily="2" charset="-122"/>
              <a:cs typeface="Times New Roman" panose="02020603050405020304" pitchFamily="18" charset="0"/>
            </a:endParaRPr>
          </a:p>
          <a:p>
            <a:pPr algn="just">
              <a:spcAft>
                <a:spcPts val="0"/>
              </a:spcAft>
            </a:pPr>
            <a:r>
              <a:rPr lang="en-US" altLang="zh-CN" sz="2000" dirty="0">
                <a:ea typeface="等线" panose="02010600030101010101" pitchFamily="2" charset="-122"/>
                <a:cs typeface="Times New Roman" panose="02020603050405020304" pitchFamily="18" charset="0"/>
              </a:rPr>
              <a:t> </a:t>
            </a:r>
            <a:r>
              <a:rPr lang="en-US" altLang="zh-CN" sz="2000" dirty="0" smtClean="0">
                <a:ea typeface="等线" panose="02010600030101010101" pitchFamily="2" charset="-122"/>
                <a:cs typeface="Times New Roman" panose="02020603050405020304" pitchFamily="18" charset="0"/>
              </a:rPr>
              <a:t>      </a:t>
            </a:r>
            <a:r>
              <a:rPr lang="zh-CN" altLang="en-US" sz="2000" dirty="0" smtClean="0">
                <a:ea typeface="等线" panose="02010600030101010101" pitchFamily="2" charset="-122"/>
                <a:cs typeface="Times New Roman" panose="02020603050405020304" pitchFamily="18" charset="0"/>
              </a:rPr>
              <a:t>在</a:t>
            </a:r>
            <a:r>
              <a:rPr lang="zh-CN" altLang="en-US" sz="2000" dirty="0">
                <a:ea typeface="等线" panose="02010600030101010101" pitchFamily="2"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2451128"/>
      </p:ext>
    </p:extLst>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p:blipFill>
        <p:spPr>
          <a:xfrm>
            <a:off x="130628" y="1895577"/>
            <a:ext cx="5251441" cy="3185300"/>
          </a:xfrm>
          <a:prstGeom prst="rect">
            <a:avLst/>
          </a:prstGeom>
        </p:spPr>
      </p:pic>
    </p:spTree>
    <p:extLst>
      <p:ext uri="{BB962C8B-B14F-4D97-AF65-F5344CB8AC3E}">
        <p14:creationId xmlns:p14="http://schemas.microsoft.com/office/powerpoint/2010/main" val="224229562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p:blipFill>
        <p:spPr>
          <a:xfrm>
            <a:off x="5231416" y="4469929"/>
            <a:ext cx="6706584" cy="202980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845426774"/>
              </p:ext>
            </p:extLst>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pitchFamily="2" charset="-122"/>
                        <a:ea typeface="等线" panose="02010600030101010101" pitchFamily="2"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pitchFamily="2" charset="-122"/>
                        <a:ea typeface="等线" panose="02010600030101010101" pitchFamily="2"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pitchFamily="2" charset="-122"/>
                        <a:ea typeface="等线" panose="02010600030101010101" pitchFamily="2"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pitchFamily="2" charset="-122"/>
                        <a:ea typeface="等线" panose="02010600030101010101" pitchFamily="2"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pitchFamily="2" charset="-122"/>
                        <a:ea typeface="等线" panose="02010600030101010101" pitchFamily="2"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pitchFamily="2" charset="-122"/>
                        <a:ea typeface="等线" panose="02010600030101010101" pitchFamily="2"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pitchFamily="2" charset="-122"/>
                        <a:ea typeface="等线" panose="02010600030101010101" pitchFamily="2"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pitchFamily="2" charset="-122"/>
                        <a:ea typeface="等线" panose="02010600030101010101" pitchFamily="2"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extLst>
              <p:ext uri="{D42A27DB-BD31-4B8C-83A1-F6EECF244321}">
                <p14:modId xmlns:p14="http://schemas.microsoft.com/office/powerpoint/2010/main" val="2641119748"/>
              </p:ext>
            </p:extLst>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ltLang="en-US"/>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ltLang="en-US"/>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ltLang="en-US"/>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081105356"/>
      </p:ext>
    </p:extLst>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extLst>
              <p:ext uri="{D42A27DB-BD31-4B8C-83A1-F6EECF244321}">
                <p14:modId xmlns:p14="http://schemas.microsoft.com/office/powerpoint/2010/main" val="2474893716"/>
              </p:ext>
            </p:extLst>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023751515"/>
      </p:ext>
    </p:extLst>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1.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3009</Words>
  <Application>Microsoft Office PowerPoint</Application>
  <PresentationFormat>宽屏</PresentationFormat>
  <Paragraphs>484</Paragraphs>
  <Slides>57</Slides>
  <Notes>56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57</vt:i4>
      </vt:variant>
    </vt:vector>
  </HeadingPairs>
  <TitlesOfParts>
    <vt:vector size="72"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220</cp:revision>
  <dcterms:created xsi:type="dcterms:W3CDTF">2019-03-25T13:14:00Z</dcterms:created>
  <dcterms:modified xsi:type="dcterms:W3CDTF">2021-01-17T13:59:02Z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